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4CC685-C6C5-42B1-976E-7B3E5C3B4E33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DD7B62-57BC-440A-9FBC-786A65D4163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PEDIATRIC LEC III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Ph. Noor Mohammed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94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536503"/>
          </a:xfrm>
        </p:spPr>
        <p:txBody>
          <a:bodyPr>
            <a:normAutofit fontScale="92500" lnSpcReduction="200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Asymptomatic or mild</a:t>
            </a:r>
            <a:r>
              <a:rPr lang="en-US" dirty="0">
                <a:latin typeface="Times New Roman"/>
                <a:ea typeface="Calibri"/>
                <a:cs typeface="Arial"/>
              </a:rPr>
              <a:t>, nonspecific illness without icterus (jaundice) </a:t>
            </a:r>
            <a:r>
              <a:rPr lang="en-US" b="1" dirty="0">
                <a:latin typeface="Times New Roman"/>
                <a:ea typeface="Calibri"/>
                <a:cs typeface="Arial"/>
              </a:rPr>
              <a:t>is common</a:t>
            </a:r>
            <a:r>
              <a:rPr lang="en-US" dirty="0">
                <a:latin typeface="Times New Roman"/>
                <a:ea typeface="Calibri"/>
                <a:cs typeface="Arial"/>
              </a:rPr>
              <a:t> with HAV, HBV, and HCV, </a:t>
            </a:r>
            <a:r>
              <a:rPr lang="en-US" b="1" dirty="0">
                <a:latin typeface="Times New Roman"/>
                <a:ea typeface="Calibri"/>
                <a:cs typeface="Arial"/>
              </a:rPr>
              <a:t>especially in young 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children</a:t>
            </a:r>
            <a:r>
              <a:rPr lang="en-US" baseline="30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b="1" dirty="0" err="1">
                <a:latin typeface="Times New Roman"/>
                <a:ea typeface="Calibri"/>
                <a:cs typeface="Arial"/>
              </a:rPr>
              <a:t>preicteric</a:t>
            </a:r>
            <a:r>
              <a:rPr lang="en-US" b="1" dirty="0">
                <a:latin typeface="Times New Roman"/>
                <a:ea typeface="Calibri"/>
                <a:cs typeface="Arial"/>
              </a:rPr>
              <a:t> phase</a:t>
            </a:r>
            <a:r>
              <a:rPr lang="en-US" dirty="0">
                <a:latin typeface="Times New Roman"/>
                <a:ea typeface="Calibri"/>
                <a:cs typeface="Arial"/>
              </a:rPr>
              <a:t>, which lasts approximately 1 week, is characterized by headache, anorexia, malaise, abdominal discomfort, nausea, and vomiting and usually precedes the onset of clinically detectable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disease.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3-</a:t>
            </a:r>
            <a:r>
              <a:rPr lang="en-US" b="1" dirty="0">
                <a:latin typeface="Times New Roman"/>
                <a:ea typeface="Calibri"/>
                <a:cs typeface="Arial"/>
              </a:rPr>
              <a:t>Jaundice</a:t>
            </a:r>
            <a:r>
              <a:rPr lang="en-US" dirty="0">
                <a:latin typeface="Times New Roman"/>
                <a:ea typeface="Calibri"/>
                <a:cs typeface="Arial"/>
              </a:rPr>
              <a:t> and tender </a:t>
            </a:r>
            <a:r>
              <a:rPr lang="en-US" b="1" dirty="0">
                <a:latin typeface="Times New Roman"/>
                <a:ea typeface="Calibri"/>
                <a:cs typeface="Arial"/>
              </a:rPr>
              <a:t>hepatomegaly</a:t>
            </a:r>
            <a:r>
              <a:rPr lang="en-US" dirty="0">
                <a:latin typeface="Times New Roman"/>
                <a:ea typeface="Calibri"/>
                <a:cs typeface="Arial"/>
              </a:rPr>
              <a:t> are the most common physical findings and are characteristic of the </a:t>
            </a:r>
            <a:r>
              <a:rPr lang="en-US" b="1" dirty="0">
                <a:latin typeface="Times New Roman"/>
                <a:ea typeface="Calibri"/>
                <a:cs typeface="Arial"/>
              </a:rPr>
              <a:t>icteric phase</a:t>
            </a:r>
            <a:r>
              <a:rPr lang="en-US" dirty="0">
                <a:latin typeface="Times New Roman"/>
                <a:ea typeface="Calibri"/>
                <a:cs typeface="Arial"/>
              </a:rPr>
              <a:t>. Hepatic enzymes may increase 15- to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20-fold.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986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manifestation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44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latin typeface="Times New Roman"/>
                <a:ea typeface="Calibri"/>
              </a:rPr>
              <a:t>Most cases of acute viral hepatitis resolve without specific therapy, with less than 0.1% of cases progressing to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</a:rPr>
              <a:t>fulminant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</a:rPr>
              <a:t>hepatic necrosis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en-US" dirty="0">
                <a:latin typeface="Times New Roman"/>
                <a:ea typeface="Calibri"/>
              </a:rPr>
              <a:t>which is associated with a high mortality rate </a:t>
            </a:r>
            <a:endParaRPr lang="en-US" dirty="0" smtClean="0">
              <a:latin typeface="Times New Roman"/>
              <a:ea typeface="Calibri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</a:rPr>
              <a:t>HAV and HEV </a:t>
            </a:r>
            <a:r>
              <a:rPr lang="en-US" b="1" dirty="0" smtClean="0">
                <a:latin typeface="Times New Roman"/>
                <a:ea typeface="Calibri"/>
              </a:rPr>
              <a:t>cause </a:t>
            </a:r>
            <a:r>
              <a:rPr lang="en-US" b="1" dirty="0">
                <a:latin typeface="Times New Roman"/>
                <a:ea typeface="Calibri"/>
              </a:rPr>
              <a:t>acute infection only</a:t>
            </a:r>
            <a:r>
              <a:rPr lang="en-US" dirty="0">
                <a:latin typeface="Times New Roman"/>
                <a:ea typeface="Calibri"/>
              </a:rPr>
              <a:t>.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</a:rPr>
              <a:t>HBV, HCV</a:t>
            </a:r>
            <a:r>
              <a:rPr lang="en-US" dirty="0">
                <a:latin typeface="Times New Roman"/>
                <a:ea typeface="Calibri"/>
              </a:rPr>
              <a:t>, </a:t>
            </a:r>
            <a:r>
              <a:rPr lang="en-US" dirty="0" smtClean="0">
                <a:latin typeface="Times New Roman"/>
                <a:ea typeface="Calibri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ea typeface="Calibri"/>
              </a:rPr>
              <a:t>HDV </a:t>
            </a:r>
            <a:r>
              <a:rPr lang="en-US" dirty="0">
                <a:latin typeface="Times New Roman"/>
                <a:ea typeface="Calibri"/>
              </a:rPr>
              <a:t>may persist as </a:t>
            </a:r>
            <a:r>
              <a:rPr lang="en-US" b="1" dirty="0">
                <a:latin typeface="Times New Roman"/>
                <a:ea typeface="Calibri"/>
              </a:rPr>
              <a:t>chronic infection</a:t>
            </a:r>
            <a:r>
              <a:rPr lang="en-US" dirty="0">
                <a:latin typeface="Times New Roman"/>
                <a:ea typeface="Calibri"/>
              </a:rPr>
              <a:t> with chronic </a:t>
            </a:r>
            <a:r>
              <a:rPr lang="en-US" dirty="0" smtClean="0">
                <a:latin typeface="Times New Roman"/>
                <a:ea typeface="Calibri"/>
              </a:rPr>
              <a:t>inflammation</a:t>
            </a:r>
            <a:r>
              <a:rPr lang="en-US" dirty="0">
                <a:latin typeface="Times New Roman"/>
                <a:ea typeface="Calibri"/>
              </a:rPr>
              <a:t>, fibrosis, and </a:t>
            </a:r>
            <a:r>
              <a:rPr lang="en-US" b="1" dirty="0">
                <a:latin typeface="Times New Roman"/>
                <a:ea typeface="Calibri"/>
              </a:rPr>
              <a:t>cirrhosis and the associated risk of hepatocellular carcinoma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smtClean="0">
                <a:latin typeface="Times New Roman"/>
                <a:ea typeface="Calibri"/>
              </a:rPr>
              <a:t>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Complication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74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060848"/>
            <a:ext cx="8280919" cy="4392487"/>
          </a:xfrm>
        </p:spPr>
        <p:txBody>
          <a:bodyPr>
            <a:normAutofit fontScale="92500" lnSpcReduction="100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The diagnosis of viral hepatitis is confirmed by </a:t>
            </a:r>
            <a:r>
              <a:rPr lang="en-US" b="1" dirty="0">
                <a:latin typeface="Times New Roman"/>
                <a:ea typeface="Calibri"/>
                <a:cs typeface="Arial"/>
              </a:rPr>
              <a:t>serologic 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testing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Treatment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treatment of acute hepatitis </a:t>
            </a:r>
            <a:r>
              <a:rPr lang="en-US" baseline="30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(1)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(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except HCV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baseline="30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(3)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) is largely supportive and involves rest, hydration, and adequate nutrition. Hospitalization is indicated for severe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cases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imes New Roman"/>
                <a:ea typeface="Calibri"/>
              </a:rPr>
              <a:t>Chronic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</a:rPr>
              <a:t>HBV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infection may be treated with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</a:rPr>
              <a:t>interferon alfa-2b or lamivudine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and HCV may be treated with interferon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alfa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usually in combination with Ribavirin</a:t>
            </a:r>
            <a:r>
              <a:rPr lang="en-US" baseline="300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49217" cy="864096"/>
          </a:xfrm>
        </p:spPr>
        <p:txBody>
          <a:bodyPr/>
          <a:lstStyle/>
          <a:p>
            <a:pPr algn="l"/>
            <a:r>
              <a:rPr lang="en-US" dirty="0" smtClean="0"/>
              <a:t>Diagnosis &amp; Treatment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695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5" cy="4392487"/>
          </a:xfrm>
        </p:spPr>
        <p:txBody>
          <a:bodyPr/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is an autosomal recessive multisystem disorder caused by mutations in the </a:t>
            </a:r>
            <a:r>
              <a:rPr lang="en-US" i="1" dirty="0">
                <a:latin typeface="Times New Roman"/>
                <a:ea typeface="Times New Roman"/>
                <a:cs typeface="Arial"/>
              </a:rPr>
              <a:t>cystic fibrosis </a:t>
            </a:r>
            <a:r>
              <a:rPr lang="en-US" i="1" dirty="0" err="1">
                <a:latin typeface="Times New Roman"/>
                <a:ea typeface="Times New Roman"/>
                <a:cs typeface="Arial"/>
              </a:rPr>
              <a:t>transmembrane</a:t>
            </a:r>
            <a:r>
              <a:rPr lang="en-US" i="1" dirty="0">
                <a:latin typeface="Times New Roman"/>
                <a:ea typeface="Times New Roman"/>
                <a:cs typeface="Arial"/>
              </a:rPr>
              <a:t> regulator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(CFTR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).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dirty="0" smtClean="0">
                <a:latin typeface="Times New Roman"/>
                <a:ea typeface="Times New Roman"/>
              </a:rPr>
              <a:t>CFTR </a:t>
            </a:r>
            <a:r>
              <a:rPr lang="en-US" dirty="0">
                <a:latin typeface="Times New Roman"/>
                <a:ea typeface="Times New Roman"/>
              </a:rPr>
              <a:t>is important for the proper movement of salt and water across epithelial cell membranes especially in the airways, liver, and pancreas 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>
                <a:latin typeface="Times New Roman"/>
                <a:ea typeface="Times New Roman"/>
              </a:rPr>
              <a:t>The term </a:t>
            </a:r>
            <a:r>
              <a:rPr lang="en-US" i="1" dirty="0">
                <a:latin typeface="Times New Roman"/>
                <a:ea typeface="Times New Roman"/>
              </a:rPr>
              <a:t>cystic fibrosis </a:t>
            </a:r>
            <a:r>
              <a:rPr lang="en-US" dirty="0">
                <a:latin typeface="Times New Roman"/>
                <a:ea typeface="Times New Roman"/>
              </a:rPr>
              <a:t>arises from the fibrotic scar tissue that replaces the destroyed pancreas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2659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Respiratory disorders;</a:t>
            </a:r>
            <a:br>
              <a:rPr lang="en-US" dirty="0" smtClean="0"/>
            </a:br>
            <a:r>
              <a:rPr lang="en-US" dirty="0" smtClean="0"/>
              <a:t>Cystic fibrosis ( CF 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83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87966" cy="1274668"/>
          </a:xfrm>
        </p:spPr>
        <p:txBody>
          <a:bodyPr/>
          <a:lstStyle/>
          <a:p>
            <a:r>
              <a:rPr lang="en-US" dirty="0" smtClean="0"/>
              <a:t>Pathophysiology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38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3993306"/>
          </a:xfrm>
        </p:spPr>
        <p:txBody>
          <a:bodyPr/>
          <a:lstStyle/>
          <a:p>
            <a:pPr algn="l" rtl="0"/>
            <a:r>
              <a:rPr lang="en-US" dirty="0">
                <a:latin typeface="Times New Roman"/>
                <a:ea typeface="Times New Roman"/>
              </a:rPr>
              <a:t>CF is most commonly diagnosed on the basis of typical </a:t>
            </a:r>
            <a:r>
              <a:rPr lang="en-US" b="1" dirty="0">
                <a:latin typeface="Times New Roman"/>
                <a:ea typeface="Times New Roman"/>
              </a:rPr>
              <a:t>signs and symptoms</a:t>
            </a:r>
            <a:r>
              <a:rPr lang="en-US" dirty="0">
                <a:latin typeface="Times New Roman"/>
                <a:ea typeface="Times New Roman"/>
              </a:rPr>
              <a:t> and an abnormal sweat chloride concentration (&gt;60 </a:t>
            </a:r>
            <a:r>
              <a:rPr lang="en-US" dirty="0" err="1">
                <a:latin typeface="Times New Roman"/>
                <a:ea typeface="Times New Roman"/>
              </a:rPr>
              <a:t>mEq</a:t>
            </a:r>
            <a:r>
              <a:rPr lang="en-US" dirty="0">
                <a:latin typeface="Times New Roman"/>
                <a:ea typeface="Times New Roman"/>
              </a:rPr>
              <a:t>/L) ( </a:t>
            </a:r>
            <a:r>
              <a:rPr lang="en-US" b="1" dirty="0">
                <a:latin typeface="Times New Roman"/>
                <a:ea typeface="Times New Roman"/>
              </a:rPr>
              <a:t>sweat chloride test</a:t>
            </a:r>
            <a:r>
              <a:rPr lang="en-US" dirty="0">
                <a:latin typeface="Times New Roman"/>
                <a:ea typeface="Times New Roman"/>
              </a:rPr>
              <a:t>) </a:t>
            </a:r>
            <a:endParaRPr lang="en-US" dirty="0" smtClean="0"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770612"/>
          </a:xfrm>
        </p:spPr>
        <p:txBody>
          <a:bodyPr/>
          <a:lstStyle/>
          <a:p>
            <a:pPr algn="l"/>
            <a:r>
              <a:rPr lang="en-US" dirty="0" smtClean="0"/>
              <a:t>Diagnosis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412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ds00287_im04353_mcdc7_cysticfibrosisthu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2072" y="2272705"/>
            <a:ext cx="481584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7" name="Picture 3" descr="C:\Users\Public\Pictures\cystic_fibrosi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3262"/>
            <a:ext cx="6912768" cy="214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8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321719"/>
            <a:ext cx="3810000" cy="2844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50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Cystic-Fibrosis-Lungs-Pictures-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549559"/>
            <a:ext cx="7620000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85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cystic-fibrosi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120679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00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Acute</a:t>
            </a:r>
            <a:r>
              <a:rPr lang="en-US" i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rheumatic fever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remains an important preventable cause of cardiac disease . Acute rheumatic fever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usually affects children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(most commonly between 5 and 15 years) or young adults.</a:t>
            </a:r>
            <a:endParaRPr lang="en-US" sz="2400" dirty="0">
              <a:ea typeface="Calibri"/>
              <a:cs typeface="Arial"/>
            </a:endParaRPr>
          </a:p>
          <a:p>
            <a:pPr algn="l" rtl="0"/>
            <a:r>
              <a:rPr lang="en-US" dirty="0" smtClean="0">
                <a:effectLst/>
                <a:latin typeface="Times New Roman"/>
                <a:ea typeface="Calibri"/>
              </a:rPr>
              <a:t>2-The condition is triggered by </a:t>
            </a:r>
            <a:r>
              <a:rPr lang="en-US" b="1" dirty="0" smtClean="0">
                <a:effectLst/>
                <a:latin typeface="Times New Roman"/>
                <a:ea typeface="Calibri"/>
              </a:rPr>
              <a:t>an immune-mediated response to infection with specific strains of group A streptococci</a:t>
            </a:r>
            <a:r>
              <a:rPr lang="en-US" dirty="0" smtClean="0">
                <a:effectLst/>
                <a:latin typeface="Times New Roman"/>
                <a:ea typeface="Calibri"/>
              </a:rPr>
              <a:t>, which have antigens that may cross-react with cardiac myosin and membrane protein. Antibodies produced against the streptococcal antigens cause inflammation in </a:t>
            </a:r>
            <a:r>
              <a:rPr lang="en-US" b="1" dirty="0" smtClean="0">
                <a:effectLst/>
                <a:latin typeface="Times New Roman"/>
                <a:ea typeface="Calibri"/>
              </a:rPr>
              <a:t>the heart as well as the joints and skin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Cardiovascular disorder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2252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cs typeface="+mj-cs"/>
              </a:rPr>
              <a:t>GI system</a:t>
            </a: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cs typeface="+mj-cs"/>
              </a:rPr>
              <a:t>1. Pancreatic enzyme replacement (</a:t>
            </a:r>
            <a:r>
              <a:rPr lang="en-US" dirty="0">
                <a:latin typeface="Times New Roman"/>
                <a:ea typeface="Times New Roman"/>
                <a:cs typeface="Arial"/>
              </a:rPr>
              <a:t>lipase, protease, and amylase) is the mainstay of gastrointestinal therapy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.</a:t>
            </a:r>
            <a:r>
              <a:rPr lang="en-US" dirty="0"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2.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Fat-soluble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vitamins (A, D, E, and K) supplementation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dirty="0">
                <a:latin typeface="Times New Roman"/>
                <a:ea typeface="Times New Roman"/>
                <a:cs typeface="Arial"/>
              </a:rPr>
              <a:t>is usually required in pancreatic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insufficiency.</a:t>
            </a:r>
            <a:r>
              <a:rPr lang="en-US" dirty="0"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indent="0" algn="l">
              <a:buNone/>
            </a:pPr>
            <a:r>
              <a:rPr lang="en-US" dirty="0" smtClean="0">
                <a:latin typeface="Times New Roman"/>
                <a:ea typeface="Times New Roman"/>
              </a:rPr>
              <a:t>3. The </a:t>
            </a:r>
            <a:r>
              <a:rPr lang="en-US" dirty="0">
                <a:latin typeface="Times New Roman"/>
                <a:ea typeface="Times New Roman"/>
              </a:rPr>
              <a:t>use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ursodeoxycholic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 acid (UDCA) </a:t>
            </a:r>
            <a:r>
              <a:rPr lang="en-US" dirty="0">
                <a:latin typeface="Times New Roman"/>
                <a:ea typeface="Times New Roman"/>
              </a:rPr>
              <a:t>may improves bile flow, prevent obstruction and slow progression of liver disease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endParaRPr lang="ar-IQ" dirty="0"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Treatment: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648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548680"/>
            <a:ext cx="8193233" cy="5976663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Treatment of cystic fibrosis airway disease: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err="1">
                <a:latin typeface="Times New Roman"/>
                <a:ea typeface="Times New Roman"/>
                <a:cs typeface="Arial"/>
              </a:rPr>
              <a:t>Mucociliary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 Clearance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A-Physical Therapy: </a:t>
            </a:r>
            <a:r>
              <a:rPr lang="en-US" dirty="0">
                <a:latin typeface="Times New Roman"/>
                <a:ea typeface="Times New Roman"/>
                <a:cs typeface="Arial"/>
              </a:rPr>
              <a:t>Airway clearance can be performed using various techniques. These techniques are recommended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on a daily basis to help mobilize secretions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baseline="30000" dirty="0">
                <a:latin typeface="Times New Roman"/>
                <a:ea typeface="Times New Roman"/>
                <a:cs typeface="Arial"/>
              </a:rPr>
              <a:t>.</a:t>
            </a:r>
            <a:r>
              <a:rPr lang="en-US" dirty="0"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B-Mucolytic Therapy:</a:t>
            </a:r>
            <a:r>
              <a:rPr lang="en-US" dirty="0">
                <a:latin typeface="Times New Roman"/>
                <a:ea typeface="Times New Roman"/>
                <a:cs typeface="Arial"/>
              </a:rPr>
              <a:t> Sputum viscosity is increased by the large quantities of extracellular DNA that result from chronic airway inflammation and degradation of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neutrophils.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Inhaled recombinant human </a:t>
            </a:r>
            <a:r>
              <a:rPr lang="en-US" b="1" dirty="0" err="1">
                <a:latin typeface="Times New Roman"/>
                <a:ea typeface="Times New Roman"/>
                <a:cs typeface="Arial"/>
              </a:rPr>
              <a:t>deoxyribonuclease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cleaves </a:t>
            </a:r>
            <a:r>
              <a:rPr lang="en-US" dirty="0">
                <a:latin typeface="Times New Roman"/>
                <a:ea typeface="Times New Roman"/>
                <a:cs typeface="Arial"/>
              </a:rPr>
              <a:t>extracellular DNA in sputum</a:t>
            </a:r>
            <a:r>
              <a:rPr lang="en-US" baseline="30000" dirty="0">
                <a:latin typeface="Times New Roman"/>
                <a:ea typeface="Times New Roman"/>
                <a:cs typeface="Arial"/>
              </a:rPr>
              <a:t> .</a:t>
            </a:r>
            <a:r>
              <a:rPr lang="en-US" b="1" dirty="0" smtClean="0">
                <a:latin typeface="Times New Roman"/>
                <a:ea typeface="Times New Roman"/>
                <a:cs typeface="Arial"/>
              </a:rPr>
              <a:t>    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C-Airway Hydration Therapies :</a:t>
            </a:r>
            <a:r>
              <a:rPr lang="en-US" dirty="0">
                <a:latin typeface="Times New Roman"/>
                <a:ea typeface="Times New Roman"/>
                <a:cs typeface="Arial"/>
              </a:rPr>
              <a:t> Inhalation of hypertonic saline  rehydrates the airways through osmotic flow of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water.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D-Bronchodilators:</a:t>
            </a:r>
            <a:r>
              <a:rPr lang="en-US" dirty="0">
                <a:latin typeface="Times New Roman"/>
                <a:ea typeface="Times New Roman"/>
                <a:cs typeface="Arial"/>
              </a:rPr>
              <a:t> β-Agonists keep airways open and facilitate airway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clearance.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88490" y="476672"/>
            <a:ext cx="7756263" cy="9348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0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700808"/>
            <a:ext cx="7745505" cy="4824535"/>
          </a:xfrm>
        </p:spPr>
        <p:txBody>
          <a:bodyPr>
            <a:normAutofit fontScale="92500" lnSpcReduction="10000"/>
          </a:bodyPr>
          <a:lstStyle/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Antibiotics:</a:t>
            </a:r>
          </a:p>
          <a:p>
            <a:pPr marL="180340"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Antibiotics </a:t>
            </a:r>
            <a:r>
              <a:rPr lang="en-US" dirty="0">
                <a:latin typeface="Times New Roman"/>
                <a:ea typeface="Times New Roman"/>
                <a:cs typeface="Arial"/>
              </a:rPr>
              <a:t>are used to treat lung infection. Typical regimens for severe infections include an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antipseudomonal</a:t>
            </a:r>
            <a:r>
              <a:rPr lang="en-US" dirty="0">
                <a:latin typeface="Times New Roman"/>
                <a:ea typeface="Times New Roman"/>
                <a:cs typeface="Arial"/>
              </a:rPr>
              <a:t> β-lactam plus an aminoglycoside for added synergy and delay of resistance development </a:t>
            </a:r>
            <a:r>
              <a:rPr lang="en-US" baseline="30000" dirty="0">
                <a:latin typeface="Times New Roman"/>
                <a:ea typeface="Times New Roman"/>
                <a:cs typeface="Arial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180340"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Fluoroquinolone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en-US" dirty="0">
                <a:latin typeface="Times New Roman"/>
                <a:ea typeface="Times New Roman"/>
                <a:cs typeface="Arial"/>
              </a:rPr>
              <a:t>use is common among CF patients infected with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 P. </a:t>
            </a:r>
            <a:r>
              <a:rPr lang="en-US" b="1" dirty="0" err="1">
                <a:latin typeface="Times New Roman"/>
                <a:ea typeface="Times New Roman"/>
                <a:cs typeface="Arial"/>
              </a:rPr>
              <a:t>aeruginosa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, </a:t>
            </a:r>
            <a:r>
              <a:rPr lang="en-US" dirty="0">
                <a:latin typeface="Times New Roman"/>
                <a:ea typeface="Times New Roman"/>
                <a:cs typeface="Arial"/>
              </a:rPr>
              <a:t>even in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children</a:t>
            </a:r>
            <a:r>
              <a:rPr lang="en-US" baseline="30000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b="1" dirty="0" smtClean="0">
                <a:latin typeface="Times New Roman"/>
                <a:ea typeface="Times New Roman"/>
              </a:rPr>
              <a:t>Chronic </a:t>
            </a:r>
            <a:r>
              <a:rPr lang="en-US" b="1" dirty="0">
                <a:latin typeface="Times New Roman"/>
                <a:ea typeface="Times New Roman"/>
              </a:rPr>
              <a:t>maintenance antibiotic therapy may be used in patients with Pseudomonas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b="1" dirty="0">
                <a:latin typeface="Times New Roman"/>
                <a:ea typeface="Times New Roman"/>
              </a:rPr>
              <a:t>colonization</a:t>
            </a:r>
            <a:r>
              <a:rPr lang="en-US" dirty="0">
                <a:latin typeface="Times New Roman"/>
                <a:ea typeface="Times New Roman"/>
              </a:rPr>
              <a:t> in an attempt to prevent bacterial </a:t>
            </a:r>
            <a:r>
              <a:rPr lang="en-US" dirty="0" smtClean="0">
                <a:latin typeface="Times New Roman"/>
                <a:ea typeface="Times New Roman"/>
              </a:rPr>
              <a:t>overgrowth. </a:t>
            </a:r>
            <a:r>
              <a:rPr lang="en-US" b="1" dirty="0">
                <a:latin typeface="Times New Roman"/>
                <a:ea typeface="Times New Roman"/>
              </a:rPr>
              <a:t>Inhaled tobramycin</a:t>
            </a:r>
            <a:r>
              <a:rPr lang="en-US" dirty="0">
                <a:latin typeface="Times New Roman"/>
                <a:ea typeface="Times New Roman"/>
              </a:rPr>
              <a:t> has been studied the most extensively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64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16833"/>
            <a:ext cx="7745505" cy="4209330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Diabetic ketoacidosis (DKA)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Definition</a:t>
            </a:r>
            <a:r>
              <a:rPr lang="en-US" dirty="0">
                <a:latin typeface="Times New Roman"/>
                <a:ea typeface="Calibri"/>
                <a:cs typeface="Arial"/>
              </a:rPr>
              <a:t>: Arterial pH &lt;7.30, bicarbonate &lt;15 </a:t>
            </a:r>
            <a:r>
              <a:rPr lang="en-US" dirty="0" err="1">
                <a:latin typeface="Times New Roman"/>
                <a:ea typeface="Calibri"/>
                <a:cs typeface="Arial"/>
              </a:rPr>
              <a:t>meq</a:t>
            </a:r>
            <a:r>
              <a:rPr lang="en-US" dirty="0">
                <a:latin typeface="Times New Roman"/>
                <a:ea typeface="Calibri"/>
                <a:cs typeface="Arial"/>
              </a:rPr>
              <a:t>/L, glucose &gt;250 mg/</a:t>
            </a:r>
            <a:r>
              <a:rPr lang="en-US" dirty="0" err="1">
                <a:latin typeface="Times New Roman"/>
                <a:ea typeface="Calibri"/>
                <a:cs typeface="Arial"/>
              </a:rPr>
              <a:t>dL</a:t>
            </a:r>
            <a:r>
              <a:rPr lang="en-US" dirty="0">
                <a:latin typeface="Times New Roman"/>
                <a:ea typeface="Calibri"/>
                <a:cs typeface="Arial"/>
              </a:rPr>
              <a:t>, and Urinary ketones </a:t>
            </a:r>
            <a:r>
              <a:rPr lang="en-US" baseline="30000" dirty="0" smtClean="0">
                <a:latin typeface="Times New Roman"/>
                <a:ea typeface="Calibri"/>
                <a:cs typeface="Arial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latin typeface="Times New Roman"/>
                <a:ea typeface="Calibri"/>
              </a:rPr>
              <a:t>DKA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>
                <a:latin typeface="Times New Roman"/>
                <a:ea typeface="Calibri"/>
              </a:rPr>
              <a:t>is a major </a:t>
            </a:r>
            <a:r>
              <a:rPr lang="en-US" b="1" dirty="0">
                <a:latin typeface="Times New Roman"/>
                <a:ea typeface="Calibri"/>
              </a:rPr>
              <a:t>medical emergency</a:t>
            </a:r>
            <a:r>
              <a:rPr lang="en-US" dirty="0">
                <a:latin typeface="Times New Roman"/>
                <a:ea typeface="Calibri"/>
              </a:rPr>
              <a:t> and remains a serious cause of morbidity, principally in people </a:t>
            </a:r>
            <a:r>
              <a:rPr lang="en-US" b="1" dirty="0">
                <a:latin typeface="Times New Roman"/>
                <a:ea typeface="Calibri"/>
              </a:rPr>
              <a:t>with type 1 diabetes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smtClean="0">
                <a:latin typeface="Times New Roman"/>
                <a:ea typeface="Calibri"/>
              </a:rPr>
              <a:t>(</a:t>
            </a:r>
            <a:r>
              <a:rPr lang="en-US" b="1" dirty="0">
                <a:latin typeface="Times New Roman"/>
                <a:ea typeface="Calibri"/>
              </a:rPr>
              <a:t>More common in type 1 DM</a:t>
            </a:r>
            <a:r>
              <a:rPr lang="en-US" dirty="0">
                <a:latin typeface="Times New Roman"/>
                <a:ea typeface="Calibri"/>
              </a:rPr>
              <a:t> but can occur in type 2 DM)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9860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Endocrinology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65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137322"/>
          </a:xfrm>
        </p:spPr>
        <p:txBody>
          <a:bodyPr>
            <a:normAutofit fontScale="92500" lnSpcReduction="100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The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hyperglycaemia</a:t>
            </a:r>
            <a:r>
              <a:rPr lang="en-US" dirty="0">
                <a:latin typeface="Times New Roman"/>
                <a:ea typeface="Calibri"/>
                <a:cs typeface="Arial"/>
              </a:rPr>
              <a:t> causes a profound </a:t>
            </a:r>
            <a:r>
              <a:rPr lang="en-US" b="1" dirty="0">
                <a:latin typeface="Times New Roman"/>
                <a:ea typeface="Calibri"/>
                <a:cs typeface="Arial"/>
              </a:rPr>
              <a:t>osmotic diuresis</a:t>
            </a:r>
            <a:r>
              <a:rPr lang="en-US" dirty="0">
                <a:latin typeface="Times New Roman"/>
                <a:ea typeface="Calibri"/>
                <a:cs typeface="Arial"/>
              </a:rPr>
              <a:t> leading to </a:t>
            </a:r>
            <a:r>
              <a:rPr lang="en-US" b="1" dirty="0">
                <a:latin typeface="Times New Roman"/>
                <a:ea typeface="Calibri"/>
                <a:cs typeface="Arial"/>
              </a:rPr>
              <a:t>dehydration</a:t>
            </a:r>
            <a:r>
              <a:rPr lang="en-US" dirty="0">
                <a:latin typeface="Times New Roman"/>
                <a:ea typeface="Calibri"/>
                <a:cs typeface="Arial"/>
              </a:rPr>
              <a:t>, </a:t>
            </a:r>
            <a:r>
              <a:rPr lang="en-US" dirty="0" err="1">
                <a:latin typeface="Times New Roman"/>
                <a:ea typeface="Calibri"/>
                <a:cs typeface="Arial"/>
              </a:rPr>
              <a:t>hyperosmolarity</a:t>
            </a:r>
            <a:r>
              <a:rPr lang="en-US" dirty="0">
                <a:latin typeface="Times New Roman"/>
                <a:ea typeface="Calibri"/>
                <a:cs typeface="Arial"/>
              </a:rPr>
              <a:t>, and </a:t>
            </a:r>
            <a:r>
              <a:rPr lang="en-US" b="1" dirty="0">
                <a:latin typeface="Times New Roman"/>
                <a:ea typeface="Calibri"/>
                <a:cs typeface="Arial"/>
              </a:rPr>
              <a:t>electrolyte loss</a:t>
            </a:r>
            <a:r>
              <a:rPr lang="en-US" dirty="0">
                <a:latin typeface="Times New Roman"/>
                <a:ea typeface="Calibri"/>
                <a:cs typeface="Arial"/>
              </a:rPr>
              <a:t>, particularly of sodium and potassium</a:t>
            </a:r>
            <a:r>
              <a:rPr lang="en-US" baseline="30000" dirty="0">
                <a:latin typeface="Times New Roman"/>
                <a:ea typeface="Calibri"/>
                <a:cs typeface="Arial"/>
              </a:rPr>
              <a:t> .</a:t>
            </a:r>
            <a:r>
              <a:rPr lang="en-US" dirty="0">
                <a:latin typeface="Times New Roman"/>
                <a:ea typeface="Calibri"/>
                <a:cs typeface="Arial"/>
              </a:rPr>
              <a:t> 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Arial"/>
              </a:rPr>
              <a:t>Owing </a:t>
            </a:r>
            <a:r>
              <a:rPr lang="en-US" dirty="0">
                <a:latin typeface="Times New Roman"/>
                <a:ea typeface="Calibri"/>
                <a:cs typeface="Arial"/>
              </a:rPr>
              <a:t>to increased lipolysis and decreased </a:t>
            </a:r>
            <a:r>
              <a:rPr lang="en-US" dirty="0" err="1">
                <a:latin typeface="Times New Roman"/>
                <a:ea typeface="Calibri"/>
                <a:cs typeface="Arial"/>
              </a:rPr>
              <a:t>lipogenesis</a:t>
            </a:r>
            <a:r>
              <a:rPr lang="en-US" dirty="0">
                <a:latin typeface="Times New Roman"/>
                <a:ea typeface="Calibri"/>
                <a:cs typeface="Arial"/>
              </a:rPr>
              <a:t>, free fatty acids are converted to ketone bodies and lead to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metabolic acidosis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baseline="30000" dirty="0">
                <a:latin typeface="Times New Roman"/>
                <a:ea typeface="Calibri"/>
                <a:cs typeface="Arial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</a:rPr>
              <a:t>Electrolyte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</a:rPr>
              <a:t>abnormalities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en-US" dirty="0">
                <a:latin typeface="Times New Roman"/>
                <a:ea typeface="Calibri"/>
              </a:rPr>
              <a:t>occur through a loss of electrolytes in the urine</a:t>
            </a:r>
            <a:r>
              <a:rPr lang="en-US" baseline="30000" dirty="0">
                <a:latin typeface="Times New Roman"/>
                <a:ea typeface="Calibri"/>
              </a:rPr>
              <a:t> (7)</a:t>
            </a:r>
            <a:r>
              <a:rPr lang="en-US" dirty="0">
                <a:latin typeface="Times New Roman"/>
                <a:ea typeface="Calibri"/>
              </a:rPr>
              <a:t>. In addition, The resulting metabolic acidosis causes efflux of potassium from cells, results in intracellular potassium depletion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1" y="570156"/>
            <a:ext cx="6187766" cy="69860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Pathophysiology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16833"/>
            <a:ext cx="7745505" cy="4209330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Patients with DKA present initially with </a:t>
            </a:r>
            <a:r>
              <a:rPr lang="en-US" b="1" dirty="0">
                <a:latin typeface="Times New Roman"/>
                <a:ea typeface="Calibri"/>
                <a:cs typeface="Arial"/>
              </a:rPr>
              <a:t>polyuria</a:t>
            </a:r>
            <a:r>
              <a:rPr lang="en-US" dirty="0">
                <a:latin typeface="Times New Roman"/>
                <a:ea typeface="Calibri"/>
                <a:cs typeface="Arial"/>
              </a:rPr>
              <a:t>, </a:t>
            </a:r>
            <a:r>
              <a:rPr lang="en-US" b="1" dirty="0">
                <a:latin typeface="Times New Roman"/>
                <a:ea typeface="Calibri"/>
                <a:cs typeface="Arial"/>
              </a:rPr>
              <a:t>polydipsia</a:t>
            </a:r>
            <a:r>
              <a:rPr lang="en-US" dirty="0">
                <a:latin typeface="Times New Roman"/>
                <a:ea typeface="Calibri"/>
                <a:cs typeface="Arial"/>
              </a:rPr>
              <a:t>, </a:t>
            </a:r>
            <a:r>
              <a:rPr lang="en-US" b="1" dirty="0">
                <a:latin typeface="Times New Roman"/>
                <a:ea typeface="Calibri"/>
                <a:cs typeface="Arial"/>
              </a:rPr>
              <a:t>nausea</a:t>
            </a:r>
            <a:r>
              <a:rPr lang="en-US" dirty="0">
                <a:latin typeface="Times New Roman"/>
                <a:ea typeface="Calibri"/>
                <a:cs typeface="Arial"/>
              </a:rPr>
              <a:t>, and </a:t>
            </a:r>
            <a:r>
              <a:rPr lang="en-US" b="1" dirty="0">
                <a:latin typeface="Times New Roman"/>
                <a:ea typeface="Calibri"/>
                <a:cs typeface="Arial"/>
              </a:rPr>
              <a:t>vomiting</a:t>
            </a:r>
            <a:r>
              <a:rPr lang="en-US" dirty="0">
                <a:latin typeface="Times New Roman"/>
                <a:ea typeface="Calibri"/>
                <a:cs typeface="Arial"/>
              </a:rPr>
              <a:t>. </a:t>
            </a:r>
            <a:r>
              <a:rPr lang="en-US" b="1" dirty="0">
                <a:latin typeface="Times New Roman"/>
                <a:ea typeface="Calibri"/>
                <a:cs typeface="Arial"/>
              </a:rPr>
              <a:t>Abdominal pain</a:t>
            </a:r>
            <a:r>
              <a:rPr lang="en-US" dirty="0">
                <a:latin typeface="Times New Roman"/>
                <a:ea typeface="Calibri"/>
                <a:cs typeface="Arial"/>
              </a:rPr>
              <a:t> occurs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frequently.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2-Respiratory compensation for acidosis results in </a:t>
            </a:r>
            <a:r>
              <a:rPr lang="en-US" b="1" dirty="0">
                <a:latin typeface="Times New Roman"/>
                <a:ea typeface="Calibri"/>
                <a:cs typeface="Arial"/>
              </a:rPr>
              <a:t>tachypnea with deep (</a:t>
            </a:r>
            <a:r>
              <a:rPr lang="en-US" b="1" dirty="0" err="1">
                <a:latin typeface="Times New Roman"/>
                <a:ea typeface="Calibri"/>
                <a:cs typeface="Arial"/>
              </a:rPr>
              <a:t>Küssmaul</a:t>
            </a:r>
            <a:r>
              <a:rPr lang="en-US" b="1" dirty="0">
                <a:latin typeface="Times New Roman"/>
                <a:ea typeface="Calibri"/>
                <a:cs typeface="Arial"/>
              </a:rPr>
              <a:t>) respirations</a:t>
            </a:r>
            <a:r>
              <a:rPr lang="en-US" dirty="0">
                <a:latin typeface="Times New Roman"/>
                <a:ea typeface="Calibri"/>
                <a:cs typeface="Arial"/>
              </a:rPr>
              <a:t>. The </a:t>
            </a:r>
            <a:r>
              <a:rPr lang="en-US" b="1" dirty="0">
                <a:latin typeface="Times New Roman"/>
                <a:ea typeface="Calibri"/>
                <a:cs typeface="Arial"/>
              </a:rPr>
              <a:t>fruity odor of acetone</a:t>
            </a:r>
            <a:r>
              <a:rPr lang="en-US" dirty="0">
                <a:latin typeface="Times New Roman"/>
                <a:ea typeface="Calibri"/>
                <a:cs typeface="Arial"/>
              </a:rPr>
              <a:t> frequently can be detected on the patient’s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breath.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dirty="0">
                <a:latin typeface="Times New Roman"/>
                <a:ea typeface="Calibri"/>
              </a:rPr>
              <a:t>3-An altered mental status can occur, ranging from disorientation to coma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Signs &amp; symptoms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16832"/>
            <a:ext cx="7905201" cy="4464495"/>
          </a:xfrm>
        </p:spPr>
        <p:txBody>
          <a:bodyPr>
            <a:normAutofit fontScale="85000" lnSpcReduction="200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DKA is a </a:t>
            </a:r>
            <a:r>
              <a:rPr lang="en-US" b="1" dirty="0">
                <a:latin typeface="Times New Roman"/>
                <a:ea typeface="Calibri"/>
                <a:cs typeface="Arial"/>
              </a:rPr>
              <a:t>medical emergency</a:t>
            </a:r>
            <a:r>
              <a:rPr lang="en-US" dirty="0">
                <a:latin typeface="Times New Roman"/>
                <a:ea typeface="Calibri"/>
                <a:cs typeface="Arial"/>
              </a:rPr>
              <a:t> which should be treated in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hospital. </a:t>
            </a:r>
            <a:r>
              <a:rPr lang="en-US" dirty="0">
                <a:latin typeface="Times New Roman"/>
                <a:ea typeface="Calibri"/>
                <a:cs typeface="Arial"/>
              </a:rPr>
              <a:t>The principal components of treatment are :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• The administration of </a:t>
            </a:r>
            <a:r>
              <a:rPr lang="en-US" b="1" dirty="0">
                <a:latin typeface="Times New Roman"/>
                <a:ea typeface="Calibri"/>
                <a:cs typeface="Arial"/>
              </a:rPr>
              <a:t>short-acting</a:t>
            </a:r>
            <a:r>
              <a:rPr lang="en-US" dirty="0">
                <a:latin typeface="Times New Roman"/>
                <a:ea typeface="Calibri"/>
                <a:cs typeface="Arial"/>
              </a:rPr>
              <a:t> (soluble)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insulin.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• </a:t>
            </a:r>
            <a:r>
              <a:rPr lang="en-US" b="1" dirty="0">
                <a:latin typeface="Times New Roman"/>
                <a:ea typeface="Calibri"/>
                <a:cs typeface="Arial"/>
              </a:rPr>
              <a:t>Fluid</a:t>
            </a: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replacement.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• </a:t>
            </a:r>
            <a:r>
              <a:rPr lang="en-US" b="1" dirty="0">
                <a:latin typeface="Times New Roman"/>
                <a:ea typeface="Calibri"/>
                <a:cs typeface="Arial"/>
              </a:rPr>
              <a:t>Potassium</a:t>
            </a: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replacement.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• The administration of </a:t>
            </a:r>
            <a:r>
              <a:rPr lang="en-US" b="1" dirty="0">
                <a:latin typeface="Times New Roman"/>
                <a:ea typeface="Calibri"/>
                <a:cs typeface="Arial"/>
              </a:rPr>
              <a:t>antibiotics</a:t>
            </a:r>
            <a:r>
              <a:rPr lang="en-US" dirty="0">
                <a:latin typeface="Times New Roman"/>
                <a:ea typeface="Calibri"/>
                <a:cs typeface="Arial"/>
              </a:rPr>
              <a:t> if infection is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present.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Note: for more detailed about for the management of ketoacidosis , there is </a:t>
            </a:r>
            <a:r>
              <a:rPr lang="en-US" b="1" dirty="0">
                <a:latin typeface="Times New Roman"/>
                <a:ea typeface="Calibri"/>
                <a:cs typeface="Arial"/>
              </a:rPr>
              <a:t>a Diabetic Ketoacidosis Treatment 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Protocol.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Complications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dirty="0">
                <a:latin typeface="Times New Roman"/>
                <a:ea typeface="Calibri"/>
              </a:rPr>
              <a:t>The most concerning complication of DKA is </a:t>
            </a:r>
            <a:r>
              <a:rPr lang="en-US" b="1" dirty="0">
                <a:latin typeface="Times New Roman"/>
                <a:ea typeface="Calibri"/>
              </a:rPr>
              <a:t>cerebral </a:t>
            </a:r>
            <a:r>
              <a:rPr lang="en-US" b="1" dirty="0" err="1">
                <a:latin typeface="Times New Roman"/>
                <a:ea typeface="Calibri"/>
              </a:rPr>
              <a:t>oedema</a:t>
            </a:r>
            <a:r>
              <a:rPr lang="en-US" dirty="0">
                <a:latin typeface="Times New Roman"/>
                <a:ea typeface="Calibri"/>
              </a:rPr>
              <a:t> (Treatment  by </a:t>
            </a:r>
            <a:r>
              <a:rPr lang="en-US" dirty="0" err="1">
                <a:latin typeface="Times New Roman"/>
                <a:ea typeface="Calibri"/>
              </a:rPr>
              <a:t>Mannitol</a:t>
            </a:r>
            <a:r>
              <a:rPr lang="en-US" dirty="0">
                <a:latin typeface="Times New Roman"/>
                <a:ea typeface="Calibri"/>
              </a:rPr>
              <a:t> 1 g/kg IV)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Management: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79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Acute rheumatic fever is a multisystem disorder that usually presents with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fever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and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joint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pain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2–6 weeks after an episode of streptococcal pharyngitis</a:t>
            </a:r>
            <a:r>
              <a:rPr lang="en-US" dirty="0">
                <a:latin typeface="Times New Roman"/>
                <a:ea typeface="Calibri"/>
                <a:cs typeface="Arial"/>
              </a:rPr>
              <a:t>.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2-The presence of either two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major criteria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or one major and two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minor criteria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along with evidence of preceding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streptococcal infection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confirm a diagnosis of acute rheumatic fever.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[Streptococcal antibody tests, such as the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antistreptolysin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O (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ASO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 titer, are the most reliable laboratory evidence of prior infection].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Clinical features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0440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977021"/>
              </p:ext>
            </p:extLst>
          </p:nvPr>
        </p:nvGraphicFramePr>
        <p:xfrm>
          <a:off x="1143001" y="1143000"/>
          <a:ext cx="5564822" cy="4112101"/>
        </p:xfrm>
        <a:graphic>
          <a:graphicData uri="http://schemas.openxmlformats.org/drawingml/2006/table">
            <a:tbl>
              <a:tblPr firstRow="1" firstCol="1" bandRow="1"/>
              <a:tblGrid>
                <a:gridCol w="5564822"/>
              </a:tblGrid>
              <a:tr h="4112101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Table 1: criteria for the diagnosis of rheumatic fever 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(2)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983429"/>
              </p:ext>
            </p:extLst>
          </p:nvPr>
        </p:nvGraphicFramePr>
        <p:xfrm>
          <a:off x="990600" y="1600200"/>
          <a:ext cx="6093167" cy="487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3877216" imgH="2561905" progId="Paint.Picture">
                  <p:embed/>
                </p:oleObj>
              </mc:Choice>
              <mc:Fallback>
                <p:oleObj name="Bitmap Image" r:id="rId3" imgW="3877216" imgH="25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6093167" cy="487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8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l" rtl="0"/>
            <a:r>
              <a:rPr lang="en-US" dirty="0" smtClean="0">
                <a:effectLst/>
                <a:latin typeface="Times New Roman"/>
                <a:ea typeface="Calibri"/>
              </a:rPr>
              <a:t>A single dose of benzyl penicillin 1.2 million U </a:t>
            </a:r>
            <a:r>
              <a:rPr lang="en-US" dirty="0" err="1" smtClean="0">
                <a:effectLst/>
                <a:latin typeface="Times New Roman"/>
                <a:ea typeface="Calibri"/>
              </a:rPr>
              <a:t>i.m</a:t>
            </a:r>
            <a:r>
              <a:rPr lang="en-US" dirty="0" smtClean="0">
                <a:effectLst/>
                <a:latin typeface="Times New Roman"/>
                <a:ea typeface="Calibri"/>
              </a:rPr>
              <a:t>. or oral </a:t>
            </a:r>
            <a:r>
              <a:rPr lang="en-US" dirty="0" err="1" smtClean="0">
                <a:effectLst/>
                <a:latin typeface="Times New Roman"/>
                <a:ea typeface="Calibri"/>
              </a:rPr>
              <a:t>phenoxymethyl</a:t>
            </a:r>
            <a:r>
              <a:rPr lang="en-US" dirty="0" smtClean="0">
                <a:effectLst/>
                <a:latin typeface="Times New Roman"/>
                <a:ea typeface="Calibri"/>
              </a:rPr>
              <a:t> penicillin for 10 days should be given on diagnosis to eliminate any residual streptococcal infection. 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Bed rest is important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as it lessens joint pain and reduces cardiac workload.</a:t>
            </a:r>
            <a:endParaRPr lang="en-US" sz="2400" dirty="0">
              <a:ea typeface="Calibri"/>
              <a:cs typeface="Arial"/>
            </a:endParaRPr>
          </a:p>
          <a:p>
            <a:pPr marL="0" indent="0" algn="l" rtl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Management of acute attack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53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Aspirin: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This will usually relieve the symptoms of arthritis rapidly. The usual dose of aspirin is 100 mg/kg/24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hr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divided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qid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PO for 3-5 days, followed by 75 mg/kg/24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hr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divided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qid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PO for 4 wk.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4-Patients with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carditis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and cardiomegaly or congestive heart failure should receive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corticosteroids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. The usual dose of prednisone is 2 mg/kg/24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hr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in 4 divided doses for 2-3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wk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followed by a tapering of the dose that reduces the dose by 5 mg/24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hr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every 2-3 days.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54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effectLst/>
                <a:latin typeface="Times New Roman"/>
                <a:ea typeface="Calibri"/>
              </a:rPr>
              <a:t>Supportive therapies for patients with moderate-to-severe </a:t>
            </a:r>
            <a:r>
              <a:rPr lang="en-US" dirty="0" err="1" smtClean="0">
                <a:effectLst/>
                <a:latin typeface="Times New Roman"/>
                <a:ea typeface="Calibri"/>
              </a:rPr>
              <a:t>carditis</a:t>
            </a:r>
            <a:r>
              <a:rPr lang="en-US" dirty="0" smtClean="0">
                <a:effectLst/>
                <a:latin typeface="Times New Roman"/>
                <a:ea typeface="Calibri"/>
              </a:rPr>
              <a:t> include </a:t>
            </a:r>
            <a:r>
              <a:rPr lang="en-US" b="1" dirty="0" smtClean="0">
                <a:effectLst/>
                <a:latin typeface="Times New Roman"/>
                <a:ea typeface="Calibri"/>
              </a:rPr>
              <a:t>digoxin</a:t>
            </a:r>
            <a:r>
              <a:rPr lang="en-US" dirty="0" smtClean="0">
                <a:effectLst/>
                <a:latin typeface="Times New Roman"/>
                <a:ea typeface="Calibri"/>
              </a:rPr>
              <a:t>, </a:t>
            </a:r>
            <a:r>
              <a:rPr lang="en-US" b="1" dirty="0" smtClean="0">
                <a:effectLst/>
                <a:latin typeface="Times New Roman"/>
                <a:ea typeface="Calibri"/>
              </a:rPr>
              <a:t>fluid</a:t>
            </a:r>
            <a:r>
              <a:rPr lang="en-US" dirty="0" smtClean="0">
                <a:effectLst/>
                <a:latin typeface="Times New Roman"/>
                <a:ea typeface="Calibri"/>
              </a:rPr>
              <a:t> and </a:t>
            </a:r>
            <a:r>
              <a:rPr lang="en-US" b="1" dirty="0" smtClean="0">
                <a:effectLst/>
                <a:latin typeface="Times New Roman"/>
                <a:ea typeface="Calibri"/>
              </a:rPr>
              <a:t>salt restriction</a:t>
            </a:r>
            <a:r>
              <a:rPr lang="en-US" dirty="0" smtClean="0">
                <a:effectLst/>
                <a:latin typeface="Times New Roman"/>
                <a:ea typeface="Calibri"/>
              </a:rPr>
              <a:t>, </a:t>
            </a:r>
            <a:r>
              <a:rPr lang="en-US" b="1" dirty="0" smtClean="0">
                <a:effectLst/>
                <a:latin typeface="Times New Roman"/>
                <a:ea typeface="Calibri"/>
              </a:rPr>
              <a:t>diuretics</a:t>
            </a:r>
            <a:r>
              <a:rPr lang="en-US" dirty="0" smtClean="0">
                <a:effectLst/>
                <a:latin typeface="Times New Roman"/>
                <a:ea typeface="Calibri"/>
              </a:rPr>
              <a:t>, and </a:t>
            </a:r>
            <a:r>
              <a:rPr lang="en-US" b="1" dirty="0" smtClean="0">
                <a:effectLst/>
                <a:latin typeface="Times New Roman"/>
                <a:ea typeface="Calibri"/>
              </a:rPr>
              <a:t>oxygen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47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464495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Times New Roman"/>
                <a:ea typeface="Calibri"/>
              </a:rPr>
              <a:t>There are six primary hepatitis viruses: Hepatitis A virus (HAV), Hepatitis B virus (HBV), Hepatitis C virus (HCV), Hepatitis D virus (HDV), Hepatitis E virus (HEV) and Hepatitis G virus (HGV) </a:t>
            </a:r>
            <a:endParaRPr lang="ar-IQ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770612"/>
          </a:xfrm>
        </p:spPr>
        <p:txBody>
          <a:bodyPr/>
          <a:lstStyle/>
          <a:p>
            <a:pPr algn="l"/>
            <a:r>
              <a:rPr lang="en-US" dirty="0" smtClean="0"/>
              <a:t>Viral hepatitis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63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64147"/>
              </p:ext>
            </p:extLst>
          </p:nvPr>
        </p:nvGraphicFramePr>
        <p:xfrm>
          <a:off x="467543" y="2132856"/>
          <a:ext cx="8208914" cy="3707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0776"/>
                <a:gridCol w="803438"/>
                <a:gridCol w="1425518"/>
                <a:gridCol w="1346538"/>
                <a:gridCol w="925319"/>
                <a:gridCol w="803438"/>
                <a:gridCol w="1293887"/>
              </a:tblGrid>
              <a:tr h="918269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HAV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HBV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HCV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HDV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HEV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HGV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78914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Transmission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Fecal-oral</a:t>
                      </a:r>
                    </a:p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Transfusion, sexual,</a:t>
                      </a:r>
                    </a:p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perinatal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Parenteral,</a:t>
                      </a:r>
                    </a:p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transfusion,</a:t>
                      </a:r>
                    </a:p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perinatal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Similar to HBV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Fecal-oral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Parenteral</a:t>
                      </a:r>
                    </a:p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transfusion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24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1030</Words>
  <Application>Microsoft Office PowerPoint</Application>
  <PresentationFormat>On-screen Show (4:3)</PresentationFormat>
  <Paragraphs>91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Concourse</vt:lpstr>
      <vt:lpstr>Bitmap Image</vt:lpstr>
      <vt:lpstr>PEDIATRIC LEC III</vt:lpstr>
      <vt:lpstr>Cardiovascular disorder</vt:lpstr>
      <vt:lpstr>Clinical features</vt:lpstr>
      <vt:lpstr>PowerPoint Presentation</vt:lpstr>
      <vt:lpstr>Management of acute attack </vt:lpstr>
      <vt:lpstr>PowerPoint Presentation</vt:lpstr>
      <vt:lpstr>PowerPoint Presentation</vt:lpstr>
      <vt:lpstr>Viral hepatitis</vt:lpstr>
      <vt:lpstr>PowerPoint Presentation</vt:lpstr>
      <vt:lpstr>Clinical manifestation </vt:lpstr>
      <vt:lpstr>Complication </vt:lpstr>
      <vt:lpstr>Diagnosis &amp; Treatment</vt:lpstr>
      <vt:lpstr>Respiratory disorders; Cystic fibrosis ( CF )</vt:lpstr>
      <vt:lpstr>Pathophysiology </vt:lpstr>
      <vt:lpstr>Diagnosis </vt:lpstr>
      <vt:lpstr>PowerPoint Presentation</vt:lpstr>
      <vt:lpstr>PowerPoint Presentation</vt:lpstr>
      <vt:lpstr>PowerPoint Presentation</vt:lpstr>
      <vt:lpstr>PowerPoint Presentation</vt:lpstr>
      <vt:lpstr>Treatment: </vt:lpstr>
      <vt:lpstr>PowerPoint Presentation</vt:lpstr>
      <vt:lpstr>PowerPoint Presentation</vt:lpstr>
      <vt:lpstr>Endocrinology </vt:lpstr>
      <vt:lpstr>Pathophysiology </vt:lpstr>
      <vt:lpstr>Signs &amp; symptoms</vt:lpstr>
      <vt:lpstr>Management: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LEC III</dc:title>
  <dc:creator>hp</dc:creator>
  <cp:lastModifiedBy>hp</cp:lastModifiedBy>
  <cp:revision>1</cp:revision>
  <dcterms:created xsi:type="dcterms:W3CDTF">2018-12-22T15:02:08Z</dcterms:created>
  <dcterms:modified xsi:type="dcterms:W3CDTF">2018-12-22T15:05:59Z</dcterms:modified>
</cp:coreProperties>
</file>